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4371" r:id="rId1"/>
  </p:sldMasterIdLst>
  <p:notesMasterIdLst>
    <p:notesMasterId r:id="rId6"/>
  </p:notesMasterIdLst>
  <p:handoutMasterIdLst>
    <p:handoutMasterId r:id="rId7"/>
  </p:handoutMasterIdLst>
  <p:sldIdLst>
    <p:sldId id="263" r:id="rId2"/>
    <p:sldId id="262" r:id="rId3"/>
    <p:sldId id="269" r:id="rId4"/>
    <p:sldId id="264" r:id="rId5"/>
  </p:sldIdLst>
  <p:sldSz cx="12192000" cy="6858000"/>
  <p:notesSz cx="6858000" cy="9947275"/>
  <p:embeddedFontLst>
    <p:embeddedFont>
      <p:font typeface="TH SarabunIT๙" panose="020B0500040200020003" pitchFamily="34" charset="-34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ส่วนเริ่มต้น" id="{DC2E2C12-D6AE-46F9-89A2-C27D5AAF6240}">
          <p14:sldIdLst>
            <p14:sldId id="263"/>
            <p14:sldId id="262"/>
            <p14:sldId id="269"/>
            <p14:sldId id="26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002060"/>
    <a:srgbClr val="2F7CDB"/>
    <a:srgbClr val="008000"/>
    <a:srgbClr val="F46E1C"/>
    <a:srgbClr val="055B0F"/>
    <a:srgbClr val="FF7C80"/>
    <a:srgbClr val="FB0F09"/>
    <a:srgbClr val="E11F69"/>
    <a:srgbClr val="CFE9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สไตล์สีอ่อน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38B1855-1B75-4FBE-930C-398BA8C253C6}" styleName="สไตล์ธีม 2 - เน้น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สไตล์สีปานกลาง 2 - เน้น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C89EF96-8CEA-46FF-86C4-4CE0E7609802}" styleName="สไตล์สีอ่อน 3 - เน้น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สไตล์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สไตล์สีอ่อน 3 - เน้น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5AB1C69-6EDB-4FF4-983F-18BD219EF322}" styleName="สไตล์สีปานกลาง 2 - เน้น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E9639D4-E3E2-4D34-9284-5A2195B3D0D7}" styleName="สไตล์สีอ่อน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BDBED569-4797-4DF1-A0F4-6AAB3CD982D8}" styleName="สไตล์สีอ่อน 3 - เน้น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สไตล์สีอ่อน 3 - เน้น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D5ABB26-0587-4C30-8999-92F81FD0307C}" styleName="ไม่มีสไตล์ ไม่มีเส้นตาราง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สไตล์สีอ่อน 3 - เน้น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3296810-A885-4BE3-A3E7-6D5BEEA58F35}" styleName="สไตล์สีปานกลาง 2 - เน้น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สไตล์สีปานกลาง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12C8C85-51F0-491E-9774-3900AFEF0FD7}" styleName="สไตล์สีอ่อน 2 - เน้น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สไตล์สีปานกลาง 1 - เน้น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สไตล์สีปานกลาง 4 - เน้น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84E427A-3D55-4303-BF80-6455036E1DE7}" styleName="สไตล์ธีม 1 - เน้น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17" autoAdjust="0"/>
    <p:restoredTop sz="91393" autoAdjust="0"/>
  </p:normalViewPr>
  <p:slideViewPr>
    <p:cSldViewPr snapToGrid="0">
      <p:cViewPr varScale="1">
        <p:scale>
          <a:sx n="75" d="100"/>
          <a:sy n="75" d="100"/>
        </p:scale>
        <p:origin x="107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>
            <a:extLst>
              <a:ext uri="{FF2B5EF4-FFF2-40B4-BE49-F238E27FC236}">
                <a16:creationId xmlns:a16="http://schemas.microsoft.com/office/drawing/2014/main" id="{3BF7E3B3-1BA7-8743-BEAD-07D971ACDD8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337" cy="4987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5588E549-5588-7499-D481-D37116CAFBE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5120" y="0"/>
            <a:ext cx="2971336" cy="4987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8594FE-8F9F-490E-BB3B-3C3DF6B99714}" type="datetime2">
              <a:rPr lang="th-TH" smtClean="0"/>
              <a:t>วันพุธที่ 24 มกราคม พ.ศ. 2567</a:t>
            </a:fld>
            <a:endParaRPr lang="th-TH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1322528C-547B-C9E4-DA9B-AF457F21D13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8555"/>
            <a:ext cx="2971337" cy="4987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E0C4D8CF-25CE-FE98-67A4-A0A2D5AB947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5120" y="9448555"/>
            <a:ext cx="2971336" cy="4987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3AF459-DFAB-43D3-8AED-81AF4E35950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9160085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2971339" cy="497868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5128" y="3"/>
            <a:ext cx="2971339" cy="497868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r">
              <a:defRPr sz="1200"/>
            </a:lvl1pPr>
          </a:lstStyle>
          <a:p>
            <a:fld id="{9BB18538-7157-4610-9906-425683F8E663}" type="datetime2">
              <a:rPr lang="th-TH" smtClean="0"/>
              <a:t>วันพุธที่ 24 มกราคม พ.ศ. 2567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30988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343" y="4724707"/>
            <a:ext cx="5487318" cy="4475768"/>
          </a:xfrm>
          <a:prstGeom prst="rect">
            <a:avLst/>
          </a:prstGeom>
        </p:spPr>
        <p:txBody>
          <a:bodyPr vert="horz" lIns="90727" tIns="45363" rIns="90727" bIns="4536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7726"/>
            <a:ext cx="2971339" cy="497868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5128" y="9447726"/>
            <a:ext cx="2971339" cy="497868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r">
              <a:defRPr sz="1200"/>
            </a:lvl1pPr>
          </a:lstStyle>
          <a:p>
            <a:fld id="{5A4F1620-405E-41D6-A76D-3947F87B5BD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53371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30988" cy="3730625"/>
          </a:xfrm>
        </p:spPr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1</a:t>
            </a:fld>
            <a:endParaRPr lang="th-TH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5794C389-EB05-A5EC-AD8A-07C16018D29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D3F2D00-ACF4-4E5E-9C68-86BC03BD7E06}" type="datetime2">
              <a:rPr lang="th-TH" smtClean="0"/>
              <a:t>วันพุธที่ 24 มกราคม พ.ศ. 2567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972343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30988" cy="3730625"/>
          </a:xfrm>
        </p:spPr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2</a:t>
            </a:fld>
            <a:endParaRPr lang="th-TH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23E9CCF6-4CF3-318F-69A1-700822B0E79F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DC1B231D-6234-48A2-B40C-8DC6EDA04EE2}" type="datetime2">
              <a:rPr lang="th-TH" smtClean="0"/>
              <a:t>วันพุธที่ 24 มกราคม พ.ศ. 2567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07859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30988" cy="3730625"/>
          </a:xfrm>
        </p:spPr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3</a:t>
            </a:fld>
            <a:endParaRPr lang="th-TH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23E9CCF6-4CF3-318F-69A1-700822B0E79F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DC1B231D-6234-48A2-B40C-8DC6EDA04EE2}" type="datetime2">
              <a:rPr lang="th-TH" smtClean="0"/>
              <a:t>วันพุธที่ 24 มกราคม พ.ศ. 2567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529244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30988" cy="3730625"/>
          </a:xfrm>
        </p:spPr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4</a:t>
            </a:fld>
            <a:endParaRPr lang="th-TH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45BC0B96-8CA6-3AE3-9004-1339ECF03C8D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BE713A8-85BD-48E5-817C-86DCBBBF1EF5}" type="datetime2">
              <a:rPr lang="th-TH" smtClean="0"/>
              <a:t>วันพุธที่ 24 มกราคม พ.ศ. 2567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98098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24/01/67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8216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24/01/67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72339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24/01/67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57903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24/01/67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68862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24/01/67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64229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24/01/67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77133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24/01/67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12588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24/01/67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37190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24/01/67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25860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24/01/67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49129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24/01/67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24258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75F8D3-1A5A-4F21-8253-559A56496055}" type="datetimeFigureOut">
              <a:rPr lang="th-TH" smtClean="0"/>
              <a:t>24/01/67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794272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372" r:id="rId1"/>
    <p:sldLayoutId id="2147484373" r:id="rId2"/>
    <p:sldLayoutId id="2147484374" r:id="rId3"/>
    <p:sldLayoutId id="2147484375" r:id="rId4"/>
    <p:sldLayoutId id="2147484376" r:id="rId5"/>
    <p:sldLayoutId id="2147484377" r:id="rId6"/>
    <p:sldLayoutId id="2147484378" r:id="rId7"/>
    <p:sldLayoutId id="2147484379" r:id="rId8"/>
    <p:sldLayoutId id="2147484380" r:id="rId9"/>
    <p:sldLayoutId id="2147484381" r:id="rId10"/>
    <p:sldLayoutId id="214748438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F2962AFD-E523-15B2-7E8F-5499EC886A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4D644D2D-DCD5-0273-B2CB-FB509824B559}"/>
              </a:ext>
            </a:extLst>
          </p:cNvPr>
          <p:cNvSpPr txBox="1"/>
          <p:nvPr/>
        </p:nvSpPr>
        <p:spPr>
          <a:xfrm>
            <a:off x="5442303" y="3871807"/>
            <a:ext cx="49102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b="1" dirty="0">
                <a:solidFill>
                  <a:schemeClr val="bg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มกราคม 2567</a:t>
            </a:r>
          </a:p>
        </p:txBody>
      </p:sp>
    </p:spTree>
    <p:extLst>
      <p:ext uri="{BB962C8B-B14F-4D97-AF65-F5344CB8AC3E}">
        <p14:creationId xmlns:p14="http://schemas.microsoft.com/office/powerpoint/2010/main" val="747861557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BC54CBA4-5996-9618-CB8D-39DA14B97B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7468"/>
            <a:ext cx="12192000" cy="1465545"/>
          </a:xfrm>
        </p:spPr>
        <p:txBody>
          <a:bodyPr>
            <a:normAutofit/>
          </a:bodyPr>
          <a:lstStyle/>
          <a:p>
            <a:pPr algn="ctr"/>
            <a:r>
              <a:rPr lang="th-TH" sz="36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สรุปรายงานผลการดำเนินการ ของศูนย์ดำรงธรรมจังหวัดพังงา</a:t>
            </a:r>
            <a:br>
              <a:rPr lang="th-TH" sz="36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</a:br>
            <a:r>
              <a:rPr lang="th-TH" sz="36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เรื่องร้องเรียน / ร้องทุกข์ ประจำปีงบประมาณ พ.ศ.2558 - 2567</a:t>
            </a: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23CD75F8-F7DB-0DD1-8EFC-BA0015473879}"/>
              </a:ext>
            </a:extLst>
          </p:cNvPr>
          <p:cNvSpPr txBox="1"/>
          <p:nvPr/>
        </p:nvSpPr>
        <p:spPr>
          <a:xfrm>
            <a:off x="2061423" y="6441535"/>
            <a:ext cx="10130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ข้อมูล ณ วันที่ 24 มกราคม 2567</a:t>
            </a:r>
          </a:p>
          <a:p>
            <a:endParaRPr lang="th-TH" b="1" dirty="0">
              <a:solidFill>
                <a:srgbClr val="002060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5" name="สี่เหลี่ยมผืนผ้า: มุมมน 4">
            <a:extLst>
              <a:ext uri="{FF2B5EF4-FFF2-40B4-BE49-F238E27FC236}">
                <a16:creationId xmlns:a16="http://schemas.microsoft.com/office/drawing/2014/main" id="{484A0700-C563-2545-BA32-F57FE4685364}"/>
              </a:ext>
            </a:extLst>
          </p:cNvPr>
          <p:cNvSpPr/>
          <p:nvPr/>
        </p:nvSpPr>
        <p:spPr>
          <a:xfrm>
            <a:off x="2301130" y="2615220"/>
            <a:ext cx="2247900" cy="162757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สี่เหลี่ยมผืนผ้า: มุมมน 7">
            <a:extLst>
              <a:ext uri="{FF2B5EF4-FFF2-40B4-BE49-F238E27FC236}">
                <a16:creationId xmlns:a16="http://schemas.microsoft.com/office/drawing/2014/main" id="{A9D04246-5A13-7D05-DDD5-A625F5377314}"/>
              </a:ext>
            </a:extLst>
          </p:cNvPr>
          <p:cNvSpPr/>
          <p:nvPr/>
        </p:nvSpPr>
        <p:spPr>
          <a:xfrm>
            <a:off x="5147131" y="2615219"/>
            <a:ext cx="2247900" cy="162757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สี่เหลี่ยมผืนผ้า: มุมมน 8">
            <a:extLst>
              <a:ext uri="{FF2B5EF4-FFF2-40B4-BE49-F238E27FC236}">
                <a16:creationId xmlns:a16="http://schemas.microsoft.com/office/drawing/2014/main" id="{FD47D533-890F-F611-6D30-565D22673502}"/>
              </a:ext>
            </a:extLst>
          </p:cNvPr>
          <p:cNvSpPr/>
          <p:nvPr/>
        </p:nvSpPr>
        <p:spPr>
          <a:xfrm>
            <a:off x="8017331" y="2615219"/>
            <a:ext cx="2247900" cy="1627577"/>
          </a:xfrm>
          <a:prstGeom prst="roundRect">
            <a:avLst/>
          </a:prstGeom>
          <a:solidFill>
            <a:srgbClr val="FFCC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456D0A3-F1EE-875C-D4E8-7486B4104C41}"/>
              </a:ext>
            </a:extLst>
          </p:cNvPr>
          <p:cNvSpPr txBox="1">
            <a:spLocks/>
          </p:cNvSpPr>
          <p:nvPr/>
        </p:nvSpPr>
        <p:spPr>
          <a:xfrm>
            <a:off x="1763777" y="1693218"/>
            <a:ext cx="3407555" cy="7834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33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จำนวนเรื่องทั้งหมด</a:t>
            </a:r>
          </a:p>
          <a:p>
            <a:pPr algn="ctr"/>
            <a:r>
              <a:rPr lang="th-TH" sz="28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(ปีงบประมาณ พ.ศ. 2558 – 2567)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8DBDFFB-AAFB-7BAB-257C-F5226D31B8CF}"/>
              </a:ext>
            </a:extLst>
          </p:cNvPr>
          <p:cNvSpPr txBox="1">
            <a:spLocks/>
          </p:cNvSpPr>
          <p:nvPr/>
        </p:nvSpPr>
        <p:spPr>
          <a:xfrm>
            <a:off x="5198736" y="1717196"/>
            <a:ext cx="2239216" cy="10237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2800" b="1" dirty="0">
                <a:solidFill>
                  <a:srgbClr val="00B05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ยุติเรื่อง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2EEB1F2-6619-669E-2B04-B50E83F64179}"/>
              </a:ext>
            </a:extLst>
          </p:cNvPr>
          <p:cNvSpPr txBox="1">
            <a:spLocks/>
          </p:cNvSpPr>
          <p:nvPr/>
        </p:nvSpPr>
        <p:spPr>
          <a:xfrm>
            <a:off x="8050211" y="1601286"/>
            <a:ext cx="2239216" cy="11396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2800" b="1" dirty="0">
                <a:solidFill>
                  <a:srgbClr val="FF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ยังไม่ยุติ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F8C54EBF-3A51-A91A-D14D-1A9168699AC2}"/>
              </a:ext>
            </a:extLst>
          </p:cNvPr>
          <p:cNvSpPr txBox="1">
            <a:spLocks/>
          </p:cNvSpPr>
          <p:nvPr/>
        </p:nvSpPr>
        <p:spPr>
          <a:xfrm>
            <a:off x="2296559" y="2512989"/>
            <a:ext cx="2239216" cy="17298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54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4,350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289125CF-FF0F-0F08-0E5A-AEC7CFF71AB1}"/>
              </a:ext>
            </a:extLst>
          </p:cNvPr>
          <p:cNvSpPr txBox="1">
            <a:spLocks/>
          </p:cNvSpPr>
          <p:nvPr/>
        </p:nvSpPr>
        <p:spPr>
          <a:xfrm>
            <a:off x="5168865" y="2651667"/>
            <a:ext cx="2239216" cy="16275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54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4,315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A860E053-29B4-883B-80BA-D594A7082117}"/>
              </a:ext>
            </a:extLst>
          </p:cNvPr>
          <p:cNvSpPr txBox="1">
            <a:spLocks/>
          </p:cNvSpPr>
          <p:nvPr/>
        </p:nvSpPr>
        <p:spPr>
          <a:xfrm>
            <a:off x="5145023" y="4242793"/>
            <a:ext cx="2239216" cy="646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2800" b="1" dirty="0">
                <a:solidFill>
                  <a:schemeClr val="bg2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คิดเป็น </a:t>
            </a:r>
            <a:r>
              <a:rPr lang="en-US" sz="2800" b="1" dirty="0">
                <a:solidFill>
                  <a:schemeClr val="bg2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99.20 %</a:t>
            </a:r>
            <a:endParaRPr lang="th-TH" sz="2800" b="1" dirty="0">
              <a:solidFill>
                <a:schemeClr val="bg2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0718B4F-E8C1-CD23-FF42-536049EFDA3A}"/>
              </a:ext>
            </a:extLst>
          </p:cNvPr>
          <p:cNvSpPr txBox="1">
            <a:spLocks/>
          </p:cNvSpPr>
          <p:nvPr/>
        </p:nvSpPr>
        <p:spPr>
          <a:xfrm>
            <a:off x="7993129" y="2563840"/>
            <a:ext cx="2239216" cy="16275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54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35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525B37BD-3AC9-20EC-8322-4F2B248E3F2E}"/>
              </a:ext>
            </a:extLst>
          </p:cNvPr>
          <p:cNvSpPr txBox="1">
            <a:spLocks/>
          </p:cNvSpPr>
          <p:nvPr/>
        </p:nvSpPr>
        <p:spPr>
          <a:xfrm>
            <a:off x="8012763" y="4279245"/>
            <a:ext cx="2247899" cy="6463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2800" b="1" dirty="0">
                <a:solidFill>
                  <a:schemeClr val="bg2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คิดเป็น </a:t>
            </a:r>
            <a:r>
              <a:rPr lang="en-US" sz="2800" b="1" dirty="0">
                <a:solidFill>
                  <a:schemeClr val="bg2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0.80 %</a:t>
            </a:r>
            <a:endParaRPr lang="th-TH" sz="2800" b="1" dirty="0">
              <a:solidFill>
                <a:schemeClr val="bg2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38" name="ลูกศร: เครื่องหมายบั้ง 37">
            <a:extLst>
              <a:ext uri="{FF2B5EF4-FFF2-40B4-BE49-F238E27FC236}">
                <a16:creationId xmlns:a16="http://schemas.microsoft.com/office/drawing/2014/main" id="{8530E0A0-C9AF-05D7-B79E-37EBAABDB0AA}"/>
              </a:ext>
            </a:extLst>
          </p:cNvPr>
          <p:cNvSpPr/>
          <p:nvPr/>
        </p:nvSpPr>
        <p:spPr>
          <a:xfrm>
            <a:off x="4660756" y="3116939"/>
            <a:ext cx="402693" cy="571263"/>
          </a:xfrm>
          <a:prstGeom prst="chevron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39" name="ลูกศร: เครื่องหมายบั้ง 38">
            <a:extLst>
              <a:ext uri="{FF2B5EF4-FFF2-40B4-BE49-F238E27FC236}">
                <a16:creationId xmlns:a16="http://schemas.microsoft.com/office/drawing/2014/main" id="{386C27F7-C632-A8A7-8062-00022A1D9564}"/>
              </a:ext>
            </a:extLst>
          </p:cNvPr>
          <p:cNvSpPr/>
          <p:nvPr/>
        </p:nvSpPr>
        <p:spPr>
          <a:xfrm>
            <a:off x="7507945" y="3116939"/>
            <a:ext cx="402693" cy="571263"/>
          </a:xfrm>
          <a:prstGeom prst="chevron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614858"/>
      </p:ext>
    </p:extLst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BC54CBA4-5996-9618-CB8D-39DA14B97B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12192000" cy="1465545"/>
          </a:xfrm>
        </p:spPr>
        <p:txBody>
          <a:bodyPr>
            <a:normAutofit/>
          </a:bodyPr>
          <a:lstStyle/>
          <a:p>
            <a:pPr algn="ctr"/>
            <a:r>
              <a:rPr lang="th-TH" sz="36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สรุปรายงานผลการดำเนินการ ของศูนย์ดำรงธรรมจังหวัดพังงา</a:t>
            </a:r>
            <a:br>
              <a:rPr lang="th-TH" sz="36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</a:br>
            <a:r>
              <a:rPr lang="th-TH" sz="36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เรื่องร้องเรียน / ร้องทุกข์ ประจำปีงบประมาณ พ.ศ. 2567</a:t>
            </a:r>
          </a:p>
        </p:txBody>
      </p:sp>
      <p:graphicFrame>
        <p:nvGraphicFramePr>
          <p:cNvPr id="6" name="ตาราง 6">
            <a:extLst>
              <a:ext uri="{FF2B5EF4-FFF2-40B4-BE49-F238E27FC236}">
                <a16:creationId xmlns:a16="http://schemas.microsoft.com/office/drawing/2014/main" id="{7C893E66-45DF-70D6-228C-63A4FFA3ED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5501060"/>
              </p:ext>
            </p:extLst>
          </p:nvPr>
        </p:nvGraphicFramePr>
        <p:xfrm>
          <a:off x="1480938" y="1813444"/>
          <a:ext cx="9627934" cy="41075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14523">
                  <a:extLst>
                    <a:ext uri="{9D8B030D-6E8A-4147-A177-3AD203B41FA5}">
                      <a16:colId xmlns:a16="http://schemas.microsoft.com/office/drawing/2014/main" val="230982868"/>
                    </a:ext>
                  </a:extLst>
                </a:gridCol>
                <a:gridCol w="2671261">
                  <a:extLst>
                    <a:ext uri="{9D8B030D-6E8A-4147-A177-3AD203B41FA5}">
                      <a16:colId xmlns:a16="http://schemas.microsoft.com/office/drawing/2014/main" val="950851610"/>
                    </a:ext>
                  </a:extLst>
                </a:gridCol>
                <a:gridCol w="1342083">
                  <a:extLst>
                    <a:ext uri="{9D8B030D-6E8A-4147-A177-3AD203B41FA5}">
                      <a16:colId xmlns:a16="http://schemas.microsoft.com/office/drawing/2014/main" val="2301642998"/>
                    </a:ext>
                  </a:extLst>
                </a:gridCol>
                <a:gridCol w="1028367">
                  <a:extLst>
                    <a:ext uri="{9D8B030D-6E8A-4147-A177-3AD203B41FA5}">
                      <a16:colId xmlns:a16="http://schemas.microsoft.com/office/drawing/2014/main" val="3294669971"/>
                    </a:ext>
                  </a:extLst>
                </a:gridCol>
                <a:gridCol w="1178327">
                  <a:extLst>
                    <a:ext uri="{9D8B030D-6E8A-4147-A177-3AD203B41FA5}">
                      <a16:colId xmlns:a16="http://schemas.microsoft.com/office/drawing/2014/main" val="2367458739"/>
                    </a:ext>
                  </a:extLst>
                </a:gridCol>
                <a:gridCol w="993373">
                  <a:extLst>
                    <a:ext uri="{9D8B030D-6E8A-4147-A177-3AD203B41FA5}">
                      <a16:colId xmlns:a16="http://schemas.microsoft.com/office/drawing/2014/main" val="2469218408"/>
                    </a:ext>
                  </a:extLst>
                </a:gridCol>
              </a:tblGrid>
              <a:tr h="782731">
                <a:tc rowSpan="2"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ปีงบประมาณ 2567</a:t>
                      </a:r>
                    </a:p>
                    <a:p>
                      <a:pPr algn="ctr"/>
                      <a:r>
                        <a:rPr lang="th-TH" sz="28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(รายเดือน)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เรื่องร้องเรียน / ร้องทุกข์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rgbClr val="00800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ยุติ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rgbClr val="FF000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ยังไม่ยุติ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944143"/>
                  </a:ext>
                </a:extLst>
              </a:tr>
              <a:tr h="442347"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จำนวน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จำนวน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ร้อยละ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จำนวน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ร้อยละ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6366854"/>
                  </a:ext>
                </a:extLst>
              </a:tr>
              <a:tr h="591079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ตุลาคม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51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94.12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5.88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3002468"/>
                  </a:ext>
                </a:extLst>
              </a:tr>
              <a:tr h="591079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พฤศจิกายน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83.33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16.67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9843422"/>
                  </a:ext>
                </a:extLst>
              </a:tr>
              <a:tr h="591079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ธันวาคม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39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82.05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17.95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0577819"/>
                  </a:ext>
                </a:extLst>
              </a:tr>
              <a:tr h="591079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มกราคม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50.00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50.00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4195140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รวม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156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125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80.13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19.87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2761403"/>
                  </a:ext>
                </a:extLst>
              </a:tr>
            </a:tbl>
          </a:graphicData>
        </a:graphic>
      </p:graphicFrame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23CD75F8-F7DB-0DD1-8EFC-BA0015473879}"/>
              </a:ext>
            </a:extLst>
          </p:cNvPr>
          <p:cNvSpPr txBox="1"/>
          <p:nvPr/>
        </p:nvSpPr>
        <p:spPr>
          <a:xfrm>
            <a:off x="2061423" y="6441535"/>
            <a:ext cx="10130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ข้อมูล ณ วันที่ 24 มกราคม 2567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56263C4-076D-1D5E-350F-E8031C761A69}"/>
              </a:ext>
            </a:extLst>
          </p:cNvPr>
          <p:cNvSpPr txBox="1">
            <a:spLocks/>
          </p:cNvSpPr>
          <p:nvPr/>
        </p:nvSpPr>
        <p:spPr>
          <a:xfrm>
            <a:off x="3710051" y="1073847"/>
            <a:ext cx="4771899" cy="7834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24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(1 ตุลาคม 2566 – 24 มกราคม 2567)</a:t>
            </a:r>
          </a:p>
        </p:txBody>
      </p:sp>
    </p:spTree>
    <p:extLst>
      <p:ext uri="{BB962C8B-B14F-4D97-AF65-F5344CB8AC3E}">
        <p14:creationId xmlns:p14="http://schemas.microsoft.com/office/powerpoint/2010/main" val="3118592572"/>
      </p:ext>
    </p:extLst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4A8D6AF8-7FD7-4085-543E-EF4AFA726F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-5288"/>
            <a:ext cx="12191999" cy="1320800"/>
          </a:xfrm>
        </p:spPr>
        <p:txBody>
          <a:bodyPr>
            <a:normAutofit/>
          </a:bodyPr>
          <a:lstStyle/>
          <a:p>
            <a:pPr algn="ctr"/>
            <a:r>
              <a:rPr lang="th-TH" sz="36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สรุปรายงานผลการดำเนินการ ของศูนย์ดำรงธรรมจังหวัดพังงา</a:t>
            </a:r>
            <a:br>
              <a:rPr lang="th-TH" sz="36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</a:br>
            <a:r>
              <a:rPr lang="th-TH" sz="36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ประเภทเรื่องร้องเรียน / ร้องทุกข์ ประจำปีงบประมาณ 2567</a:t>
            </a:r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A12DAB06-9F2C-2D84-33B0-41CE99E69E6E}"/>
              </a:ext>
            </a:extLst>
          </p:cNvPr>
          <p:cNvSpPr txBox="1"/>
          <p:nvPr/>
        </p:nvSpPr>
        <p:spPr>
          <a:xfrm>
            <a:off x="1944714" y="6488668"/>
            <a:ext cx="8010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ข้อมูล ณ วันที่ 24 มกราคม 2567</a:t>
            </a:r>
          </a:p>
        </p:txBody>
      </p:sp>
      <p:graphicFrame>
        <p:nvGraphicFramePr>
          <p:cNvPr id="10" name="ตาราง 9">
            <a:extLst>
              <a:ext uri="{FF2B5EF4-FFF2-40B4-BE49-F238E27FC236}">
                <a16:creationId xmlns:a16="http://schemas.microsoft.com/office/drawing/2014/main" id="{EF7DBC8F-15B8-8A0C-6958-D3680D2E43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4080288"/>
              </p:ext>
            </p:extLst>
          </p:nvPr>
        </p:nvGraphicFramePr>
        <p:xfrm>
          <a:off x="2419613" y="1304424"/>
          <a:ext cx="7352779" cy="51816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221039">
                  <a:extLst>
                    <a:ext uri="{9D8B030D-6E8A-4147-A177-3AD203B41FA5}">
                      <a16:colId xmlns:a16="http://schemas.microsoft.com/office/drawing/2014/main" val="1378000562"/>
                    </a:ext>
                  </a:extLst>
                </a:gridCol>
                <a:gridCol w="3131740">
                  <a:extLst>
                    <a:ext uri="{9D8B030D-6E8A-4147-A177-3AD203B41FA5}">
                      <a16:colId xmlns:a16="http://schemas.microsoft.com/office/drawing/2014/main" val="606254438"/>
                    </a:ext>
                  </a:extLst>
                </a:gridCol>
              </a:tblGrid>
              <a:tr h="518160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ประเภทเรื่อง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จำนวน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787272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1. การแจ้งเบาะแส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0023854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l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2. ความเดือดร้อน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24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4268562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l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3. กล่าวโทษเจ้าหน้าที่รัฐ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0381426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l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4. ปัญหาที่ดิน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3223519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l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5. ขอความช่วยเหลือ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98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115954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l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6. บัตรสนเท่ห์ / มีมูล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2217283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l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7. บัตรสนเท่ห์ / ไม่มีมูล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4066972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l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8 ประเภทอื่น ๆ 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2661959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รวม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156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94022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5784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4544</TotalTime>
  <Words>235</Words>
  <Application>Microsoft Office PowerPoint</Application>
  <PresentationFormat>แบบจอกว้าง</PresentationFormat>
  <Paragraphs>85</Paragraphs>
  <Slides>4</Slides>
  <Notes>4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4</vt:i4>
      </vt:variant>
    </vt:vector>
  </HeadingPairs>
  <TitlesOfParts>
    <vt:vector size="9" baseType="lpstr">
      <vt:lpstr>Arial</vt:lpstr>
      <vt:lpstr>Calibri Light</vt:lpstr>
      <vt:lpstr>Calibri</vt:lpstr>
      <vt:lpstr>TH SarabunIT๙</vt:lpstr>
      <vt:lpstr>Office Theme</vt:lpstr>
      <vt:lpstr>งานนำเสนอ PowerPoint</vt:lpstr>
      <vt:lpstr>สรุปรายงานผลการดำเนินการ ของศูนย์ดำรงธรรมจังหวัดพังงา เรื่องร้องเรียน / ร้องทุกข์ ประจำปีงบประมาณ พ.ศ.2558 - 2567</vt:lpstr>
      <vt:lpstr>สรุปรายงานผลการดำเนินการ ของศูนย์ดำรงธรรมจังหวัดพังงา เรื่องร้องเรียน / ร้องทุกข์ ประจำปีงบประมาณ พ.ศ. 2567</vt:lpstr>
      <vt:lpstr>สรุปรายงานผลการดำเนินการ ของศูนย์ดำรงธรรมจังหวัดพังงา ประเภทเรื่องร้องเรียน / ร้องทุกข์ ประจำปีงบประมาณ 2567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บัญชีสรุปรายงานผลการดำเนินการของศูนย์ดำรงธรรมจังหวัดพังงา เรื่องร้องเรียน/ร้องทุกข์ ปีงบประมาณ พ.ศ. 2558 - 2564</dc:title>
  <dc:creator>ASUS</dc:creator>
  <cp:lastModifiedBy>ศูนย์ดำรงธรรมจังหวัดพังงา จังหวัดพังงา</cp:lastModifiedBy>
  <cp:revision>276</cp:revision>
  <cp:lastPrinted>2024-01-24T02:20:27Z</cp:lastPrinted>
  <dcterms:created xsi:type="dcterms:W3CDTF">2022-08-13T15:36:10Z</dcterms:created>
  <dcterms:modified xsi:type="dcterms:W3CDTF">2024-01-24T04:34:19Z</dcterms:modified>
</cp:coreProperties>
</file>